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320" r:id="rId7"/>
    <p:sldId id="261" r:id="rId8"/>
    <p:sldId id="32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88303" autoAdjust="0"/>
  </p:normalViewPr>
  <p:slideViewPr>
    <p:cSldViewPr snapToGrid="0">
      <p:cViewPr varScale="1">
        <p:scale>
          <a:sx n="77" d="100"/>
          <a:sy n="77" d="100"/>
        </p:scale>
        <p:origin x="967" y="7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boards by keyword in title.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LIKE '%b%';</a:t>
            </a:r>
          </a:p>
        </p:txBody>
      </p:sp>
      <p:sp>
        <p:nvSpPr>
          <p:cNvPr id="297" name="Google Shape;29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the members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(id=13) and with permission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u.Username,u.PictureUrl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u.LastActive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 u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gup.PermissionId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workspace(id=9)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sl.ShareLinkStatus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all permission options can choose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366" name="Google Shape;366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workspace(id=7) visibility(value=22, user=7)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name all power up of workspace(id=2) 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bu.PowerUpId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detail information power up(category=2)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pu.IconUrl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pu.AuthorName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puc.PowerUpCategoryName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puc.id = 2</a:t>
            </a:r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Billing Plan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bp.BillingPlanName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bp.BillingPlanType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bp</a:t>
            </a:r>
            <a:endParaRPr lang="en-US" dirty="0"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Subscription of Billing's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s.EndDate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s.BillingCycle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s.MemberCountBilled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b.BillingPlanType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b.BillingPlanName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Subscriptions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s.BillingPlanId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  <a:endParaRPr dirty="0"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user of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bc.BillingContactName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bc.BillingContactLanguage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Subscriptions s ON bc.id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export of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e.Size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Exports AS 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(id=1) of a stage(id=2), board(id=2)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c.[Location],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  <a:endParaRPr dirty="0"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col.[Name],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Photo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Uplash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card(id=159)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'UNSPLASH'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color with 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[Name],Icon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Colors;</a:t>
            </a:r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 of card(id=12)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bu.UserId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cli.[Status]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  <a:endParaRPr dirty="0"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</a:t>
            </a: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201)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Custom Field of board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Custom Field of board with value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fi.FieldItemValue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TRY_CAST(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INT)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option of 1 Custom Field (=dropdown)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fi.FieldItemValue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491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wo.[Name]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.[Name]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ac.[Description],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'UNREAD';</a:t>
            </a:r>
            <a:endParaRPr dirty="0"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b.[Name] ,co.[Name]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'VP Marketing').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</a:t>
            </a:r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'VP Marketing', id=22)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>
          <a:extLst>
            <a:ext uri="{FF2B5EF4-FFF2-40B4-BE49-F238E27FC236}">
              <a16:creationId xmlns:a16="http://schemas.microsoft.com/office/drawing/2014/main" id="{D897E4C3-0D33-8A8A-A536-19F5409B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>
            <a:extLst>
              <a:ext uri="{FF2B5EF4-FFF2-40B4-BE49-F238E27FC236}">
                <a16:creationId xmlns:a16="http://schemas.microsoft.com/office/drawing/2014/main" id="{D44D2C66-EAF7-90C1-44F0-F8D338595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>
            <a:extLst>
              <a:ext uri="{FF2B5EF4-FFF2-40B4-BE49-F238E27FC236}">
                <a16:creationId xmlns:a16="http://schemas.microsoft.com/office/drawing/2014/main" id="{1B924568-39B0-67F5-AA4C-D9581FA8B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all checklist items assigned to the user with status set to false. (Slide 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checklist_item_name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checklist_item_status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card_title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board_name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Activities of cards that are currently assigned to the member.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Comment of cards that are currently assigned to the member.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g370f527ffbd_3_7:notes">
            <a:extLst>
              <a:ext uri="{FF2B5EF4-FFF2-40B4-BE49-F238E27FC236}">
                <a16:creationId xmlns:a16="http://schemas.microsoft.com/office/drawing/2014/main" id="{ACBD8A83-8752-D18A-6BFA-D14759F78D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311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4 suggested Boards Template for each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Teamplate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category have highest view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Templates t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'Financial Analyst'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Boards that user(id=1) is a member in workspace(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4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4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USERBOARDRECENTLYVIEW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IN TRELLO SYSTEM</a:t>
            </a:r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2080300" y="38258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UserBoardRecentlyView</a:t>
            </a: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V="1">
            <a:off x="2080300" y="2883125"/>
            <a:ext cx="1014700" cy="11735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A5B4A-3CDC-0681-5332-EF9A8E4B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78" y="1291525"/>
            <a:ext cx="4096322" cy="515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USER, WORKSPACE, BOARD, TEMPLATE, TEMPLATECATEGORY, USERBOARD RELATIONSHIP</a:t>
            </a:r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3" y="1295849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52" name="Google Shape;352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Add member to board with permission </a:t>
            </a: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 link with permission</a:t>
            </a: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Permission</a:t>
            </a: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69" name="Google Shape;369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 code with admin, member, observer</a:t>
            </a: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SHARELINK, PERMISSION, MEMBER RELATIONSHIP</a:t>
            </a:r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SETTING IN TRELLO SYSTEM</a:t>
            </a:r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 SETTING IN TRELLO SYSTEM</a:t>
            </a:r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SETTING IN TRELLO SYSTEM</a:t>
            </a:r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SETTINGKEY, SETTINGOPTION, SETTINGVALUE, SETTINGKEYSETTINGOPTION RELATIONSHIP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Power-up</a:t>
            </a: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Title</a:t>
            </a: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Description</a:t>
            </a: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PowerUpsCategory</a:t>
            </a: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AuthorName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noProof="1"/>
              <a:t>PowerUp,PowerUpCategory,Board(Quan)</a:t>
            </a:r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POWERUP,POWERUPCATEGORY RELATIONSHIP</a:t>
            </a:r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1">
                <a:solidFill>
                  <a:srgbClr val="F5AD33"/>
                </a:solidFill>
              </a:rPr>
              <a:t>PaymentInformation</a:t>
            </a: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Subscription</a:t>
            </a: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Query from subscription</a:t>
            </a: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BillingContact</a:t>
            </a: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cxnSpLocks/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BILLINGCONTACT, BILLINGPLAN, SUBSCRIPTION  RELATIONSHIP</a:t>
            </a:r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indent="-625475">
              <a:spcBef>
                <a:spcPts val="0"/>
              </a:spcBef>
            </a:pPr>
            <a:r>
              <a:rPr lang="en-US" noProof="1"/>
              <a:t>Introduction to Functionality and UI in the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Entities in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Export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 IN TRELLO SYSTEM</a:t>
            </a:r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Username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UserBio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IN TRELLO SYSTEM</a:t>
            </a:r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 Position</a:t>
            </a: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</a:t>
            </a: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Card</a:t>
            </a: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CardDate</a:t>
            </a: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CardLocation</a:t>
            </a: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CardDescription</a:t>
            </a: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Position</a:t>
            </a: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Activities</a:t>
            </a: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Cover</a:t>
            </a: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UnsplashImg</a:t>
            </a: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LABEL AND COLOR IN TRELLO SYSTEM</a:t>
            </a:r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STAGE, CARD, LABEL, COLOR RELATIONSHIP</a:t>
            </a:r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BOARDS TAB IN TRELLO SYSTEM</a:t>
            </a:r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Workspace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CHECKLIST IN TRELLO SYSTEM</a:t>
            </a:r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</a:t>
            </a: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CheckListItem</a:t>
            </a: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Assign Member Into CheckListItem</a:t>
            </a: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CheckListItem(Quân)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</a:t>
            </a:r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ATTACHMENT IN TRELLO SYSTEM</a:t>
            </a:r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COMMENT IN TRELLO SYSTEM</a:t>
            </a: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Comment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CBCE-CAD1-AAE3-3DDB-4C06BFA5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00" y="1858412"/>
            <a:ext cx="7171371" cy="3219452"/>
          </a:xfrm>
          <a:prstGeom prst="rect">
            <a:avLst/>
          </a:prstGeom>
        </p:spPr>
      </p:pic>
      <p:sp>
        <p:nvSpPr>
          <p:cNvPr id="746" name="Google Shape;746;g36f5cd5a2ba_2_59"/>
          <p:cNvSpPr txBox="1"/>
          <p:nvPr/>
        </p:nvSpPr>
        <p:spPr>
          <a:xfrm>
            <a:off x="3603738" y="1395642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Atachment</a:t>
            </a:r>
          </a:p>
        </p:txBody>
      </p:sp>
      <p:sp>
        <p:nvSpPr>
          <p:cNvPr id="749" name="Google Shape;749;g36f5cd5a2ba_2_59"/>
          <p:cNvSpPr/>
          <p:nvPr/>
        </p:nvSpPr>
        <p:spPr>
          <a:xfrm>
            <a:off x="4415187" y="4478475"/>
            <a:ext cx="2003399" cy="472854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51" name="Google Shape;751;g36f5cd5a2ba_2_59"/>
          <p:cNvCxnSpPr>
            <a:cxnSpLocks/>
            <a:stCxn id="749" idx="1"/>
          </p:cNvCxnSpPr>
          <p:nvPr/>
        </p:nvCxnSpPr>
        <p:spPr>
          <a:xfrm flipH="1" flipV="1">
            <a:off x="4147800" y="1748039"/>
            <a:ext cx="267387" cy="2966863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9B67A1B-95ED-E683-AA25-D3702EFDF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00" y="2084596"/>
            <a:ext cx="3644002" cy="3612534"/>
          </a:xfrm>
          <a:prstGeom prst="rect">
            <a:avLst/>
          </a:prstGeom>
        </p:spPr>
      </p:pic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ATTACHMENT, COMMENT, REACTION RELATIONSHIP</a:t>
            </a:r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FieldItem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CustomField</a:t>
            </a: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FieldItem</a:t>
            </a: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FieldValue</a:t>
            </a: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CustomField, FieldValue, FieldItem(Thông)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Visily</a:t>
            </a:r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Drag To Here</a:t>
            </a: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Sticker</a:t>
            </a: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HOME TAB IN TRELLO SYSTEM</a:t>
            </a:r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TemplateCategory</a:t>
            </a: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</a:t>
            </a: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Activity</a:t>
            </a: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NOTIFICATION IN TRELLO SYSTEM</a:t>
            </a:r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009391" y="2240648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Notification</a:t>
            </a: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50" y="2471498"/>
            <a:ext cx="1579341" cy="2147627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C895331-851F-DC22-FB0B-DA5695DF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288" y="1535627"/>
            <a:ext cx="2143424" cy="1371791"/>
          </a:xfrm>
          <a:prstGeom prst="rect">
            <a:avLst/>
          </a:prstGeom>
        </p:spPr>
      </p:pic>
      <p:sp>
        <p:nvSpPr>
          <p:cNvPr id="5" name="Google Shape;855;g36f5cd5a2ba_2_87">
            <a:extLst>
              <a:ext uri="{FF2B5EF4-FFF2-40B4-BE49-F238E27FC236}">
                <a16:creationId xmlns:a16="http://schemas.microsoft.com/office/drawing/2014/main" id="{59941E19-0385-34DB-0D86-44341ECC71CD}"/>
              </a:ext>
            </a:extLst>
          </p:cNvPr>
          <p:cNvSpPr txBox="1"/>
          <p:nvPr/>
        </p:nvSpPr>
        <p:spPr>
          <a:xfrm>
            <a:off x="9451048" y="3619923"/>
            <a:ext cx="20612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Count Notification</a:t>
            </a:r>
          </a:p>
        </p:txBody>
      </p:sp>
      <p:sp>
        <p:nvSpPr>
          <p:cNvPr id="7" name="Google Shape;854;g36f5cd5a2ba_2_87">
            <a:extLst>
              <a:ext uri="{FF2B5EF4-FFF2-40B4-BE49-F238E27FC236}">
                <a16:creationId xmlns:a16="http://schemas.microsoft.com/office/drawing/2014/main" id="{7527DED8-DD01-B55E-CA70-713934B5AC5D}"/>
              </a:ext>
            </a:extLst>
          </p:cNvPr>
          <p:cNvSpPr/>
          <p:nvPr/>
        </p:nvSpPr>
        <p:spPr>
          <a:xfrm>
            <a:off x="10257506" y="1676400"/>
            <a:ext cx="234648" cy="316523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" name="Google Shape;856;g36f5cd5a2ba_2_87">
            <a:extLst>
              <a:ext uri="{FF2B5EF4-FFF2-40B4-BE49-F238E27FC236}">
                <a16:creationId xmlns:a16="http://schemas.microsoft.com/office/drawing/2014/main" id="{4933DB6C-0C40-3B4D-77FD-4447FF577CD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374830" y="1974377"/>
            <a:ext cx="106819" cy="1645546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ACTIVITY, NOTIFICATION RELATIONSHIP</a:t>
            </a:r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 IN TRELLO SYSTEM</a:t>
            </a:r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Collection</a:t>
            </a: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COLLECTION, BOARD, BOARDCOLLECTION RELATIONSHIP</a:t>
            </a:r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IN TRELLO SYSTEM</a:t>
            </a:r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47A1BA93-DCDD-F7D8-91F0-A0CCAD70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>
            <a:extLst>
              <a:ext uri="{FF2B5EF4-FFF2-40B4-BE49-F238E27FC236}">
                <a16:creationId xmlns:a16="http://schemas.microsoft.com/office/drawing/2014/main" id="{DEECD844-E80D-C90D-1A40-162C3AAE6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HOME TAB IN TRELLO SYSTEM</a:t>
            </a:r>
          </a:p>
        </p:txBody>
      </p:sp>
      <p:sp>
        <p:nvSpPr>
          <p:cNvPr id="838" name="Google Shape;838;g370f527ffbd_3_7">
            <a:extLst>
              <a:ext uri="{FF2B5EF4-FFF2-40B4-BE49-F238E27FC236}">
                <a16:creationId xmlns:a16="http://schemas.microsoft.com/office/drawing/2014/main" id="{D9B5410E-8BA3-0511-DE1C-E52F3C510C1D}"/>
              </a:ext>
            </a:extLst>
          </p:cNvPr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TemplateCategory</a:t>
            </a:r>
          </a:p>
        </p:txBody>
      </p:sp>
      <p:sp>
        <p:nvSpPr>
          <p:cNvPr id="839" name="Google Shape;839;g370f527ffbd_3_7">
            <a:extLst>
              <a:ext uri="{FF2B5EF4-FFF2-40B4-BE49-F238E27FC236}">
                <a16:creationId xmlns:a16="http://schemas.microsoft.com/office/drawing/2014/main" id="{E4071043-D4E7-3894-BEE5-6D25907B4CF7}"/>
              </a:ext>
            </a:extLst>
          </p:cNvPr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6520C-3B47-4EA5-F02C-E8E367E2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46" y="855510"/>
            <a:ext cx="5943124" cy="5943124"/>
          </a:xfrm>
          <a:prstGeom prst="rect">
            <a:avLst/>
          </a:prstGeom>
        </p:spPr>
      </p:pic>
      <p:sp>
        <p:nvSpPr>
          <p:cNvPr id="842" name="Google Shape;842;g370f527ffbd_3_7">
            <a:extLst>
              <a:ext uri="{FF2B5EF4-FFF2-40B4-BE49-F238E27FC236}">
                <a16:creationId xmlns:a16="http://schemas.microsoft.com/office/drawing/2014/main" id="{748C01D2-D4A1-16BD-4EB0-179206313B4E}"/>
              </a:ext>
            </a:extLst>
          </p:cNvPr>
          <p:cNvSpPr/>
          <p:nvPr/>
        </p:nvSpPr>
        <p:spPr>
          <a:xfrm>
            <a:off x="4904894" y="2236600"/>
            <a:ext cx="3292899" cy="192258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>
            <a:extLst>
              <a:ext uri="{FF2B5EF4-FFF2-40B4-BE49-F238E27FC236}">
                <a16:creationId xmlns:a16="http://schemas.microsoft.com/office/drawing/2014/main" id="{0CC5B598-FDCC-0A06-33A5-1C1B5DB64DAA}"/>
              </a:ext>
            </a:extLst>
          </p:cNvPr>
          <p:cNvCxnSpPr>
            <a:cxnSpLocks/>
          </p:cNvCxnSpPr>
          <p:nvPr/>
        </p:nvCxnSpPr>
        <p:spPr>
          <a:xfrm flipH="1" flipV="1">
            <a:off x="3310650" y="1840625"/>
            <a:ext cx="1515792" cy="1139388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>
            <a:extLst>
              <a:ext uri="{FF2B5EF4-FFF2-40B4-BE49-F238E27FC236}">
                <a16:creationId xmlns:a16="http://schemas.microsoft.com/office/drawing/2014/main" id="{E8B01B84-521F-BA35-4495-71721CF8C7DE}"/>
              </a:ext>
            </a:extLst>
          </p:cNvPr>
          <p:cNvSpPr/>
          <p:nvPr/>
        </p:nvSpPr>
        <p:spPr>
          <a:xfrm>
            <a:off x="4904895" y="4890926"/>
            <a:ext cx="3292899" cy="1786697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>
            <a:extLst>
              <a:ext uri="{FF2B5EF4-FFF2-40B4-BE49-F238E27FC236}">
                <a16:creationId xmlns:a16="http://schemas.microsoft.com/office/drawing/2014/main" id="{CC898DAD-8FAE-B93E-55F7-4CB511A7E938}"/>
              </a:ext>
            </a:extLst>
          </p:cNvPr>
          <p:cNvCxnSpPr>
            <a:cxnSpLocks/>
          </p:cNvCxnSpPr>
          <p:nvPr/>
        </p:nvCxnSpPr>
        <p:spPr>
          <a:xfrm flipH="1" flipV="1">
            <a:off x="3555332" y="4595854"/>
            <a:ext cx="1349563" cy="1073426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41;g370f527ffbd_3_7">
            <a:extLst>
              <a:ext uri="{FF2B5EF4-FFF2-40B4-BE49-F238E27FC236}">
                <a16:creationId xmlns:a16="http://schemas.microsoft.com/office/drawing/2014/main" id="{DF91E257-F1DA-66E1-3770-43170DEC1715}"/>
              </a:ext>
            </a:extLst>
          </p:cNvPr>
          <p:cNvSpPr txBox="1"/>
          <p:nvPr/>
        </p:nvSpPr>
        <p:spPr>
          <a:xfrm>
            <a:off x="2693546" y="1424453"/>
            <a:ext cx="987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noProof="1">
                <a:solidFill>
                  <a:srgbClr val="F5AD33"/>
                </a:solidFill>
              </a:rPr>
              <a:t>Activity</a:t>
            </a:r>
          </a:p>
        </p:txBody>
      </p:sp>
      <p:sp>
        <p:nvSpPr>
          <p:cNvPr id="841" name="Google Shape;841;g370f527ffbd_3_7">
            <a:extLst>
              <a:ext uri="{FF2B5EF4-FFF2-40B4-BE49-F238E27FC236}">
                <a16:creationId xmlns:a16="http://schemas.microsoft.com/office/drawing/2014/main" id="{D4A7EA11-00A3-6921-2DFA-AD25CB8B6294}"/>
              </a:ext>
            </a:extLst>
          </p:cNvPr>
          <p:cNvSpPr txBox="1"/>
          <p:nvPr/>
        </p:nvSpPr>
        <p:spPr>
          <a:xfrm>
            <a:off x="2700101" y="4111543"/>
            <a:ext cx="122109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Comment</a:t>
            </a:r>
          </a:p>
        </p:txBody>
      </p:sp>
      <p:sp>
        <p:nvSpPr>
          <p:cNvPr id="11" name="Google Shape;842;g370f527ffbd_3_7">
            <a:extLst>
              <a:ext uri="{FF2B5EF4-FFF2-40B4-BE49-F238E27FC236}">
                <a16:creationId xmlns:a16="http://schemas.microsoft.com/office/drawing/2014/main" id="{B2280B7D-A942-F952-1D7E-13AD085F8A48}"/>
              </a:ext>
            </a:extLst>
          </p:cNvPr>
          <p:cNvSpPr/>
          <p:nvPr/>
        </p:nvSpPr>
        <p:spPr>
          <a:xfrm>
            <a:off x="4913800" y="909437"/>
            <a:ext cx="3292899" cy="104407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12" name="Google Shape;841;g370f527ffbd_3_7">
            <a:extLst>
              <a:ext uri="{FF2B5EF4-FFF2-40B4-BE49-F238E27FC236}">
                <a16:creationId xmlns:a16="http://schemas.microsoft.com/office/drawing/2014/main" id="{94EA5440-7E3C-0DB2-D06E-EDDC7CDDAC07}"/>
              </a:ext>
            </a:extLst>
          </p:cNvPr>
          <p:cNvSpPr txBox="1"/>
          <p:nvPr/>
        </p:nvSpPr>
        <p:spPr>
          <a:xfrm>
            <a:off x="2742353" y="864588"/>
            <a:ext cx="176212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noProof="1">
                <a:solidFill>
                  <a:srgbClr val="F5AD33"/>
                </a:solidFill>
              </a:rPr>
              <a:t>Checklist item</a:t>
            </a:r>
          </a:p>
        </p:txBody>
      </p:sp>
      <p:cxnSp>
        <p:nvCxnSpPr>
          <p:cNvPr id="13" name="Google Shape;843;g370f527ffbd_3_7">
            <a:extLst>
              <a:ext uri="{FF2B5EF4-FFF2-40B4-BE49-F238E27FC236}">
                <a16:creationId xmlns:a16="http://schemas.microsoft.com/office/drawing/2014/main" id="{2626DFB1-91A7-963B-EB51-6460DAC3601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068546" y="1186499"/>
            <a:ext cx="845254" cy="244975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330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4584</TotalTime>
  <Words>4574</Words>
  <Application>Microsoft Office PowerPoint</Application>
  <PresentationFormat>Widescreen</PresentationFormat>
  <Paragraphs>664</Paragraphs>
  <Slides>64</Slides>
  <Notes>64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Wingdings</vt:lpstr>
      <vt:lpstr>bbv template EN</vt:lpstr>
      <vt:lpstr>PowerPoint Presentation</vt:lpstr>
      <vt:lpstr>FUNCTIONS IN THE TRELLO SYSTEM</vt:lpstr>
      <vt:lpstr>Agenda</vt:lpstr>
      <vt:lpstr>BOARDS TAB IN TRELLO SYSTEM</vt:lpstr>
      <vt:lpstr>TEMPLATE TAB IN TRELLO SYSTEM</vt:lpstr>
      <vt:lpstr>TEMPLATE TAB IN TRELLO SYSTEM</vt:lpstr>
      <vt:lpstr>TEMPLATE IN TRELLO SYSTEM</vt:lpstr>
      <vt:lpstr>HOME TAB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12</cp:revision>
  <dcterms:created xsi:type="dcterms:W3CDTF">2025-07-10T03:51:23Z</dcterms:created>
  <dcterms:modified xsi:type="dcterms:W3CDTF">2025-08-01T02:28:19Z</dcterms:modified>
</cp:coreProperties>
</file>